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61"/>
  </p:notesMasterIdLst>
  <p:sldIdLst>
    <p:sldId id="342" r:id="rId2"/>
    <p:sldId id="268" r:id="rId3"/>
    <p:sldId id="307" r:id="rId4"/>
    <p:sldId id="308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8" r:id="rId19"/>
    <p:sldId id="329" r:id="rId20"/>
    <p:sldId id="330" r:id="rId21"/>
    <p:sldId id="256" r:id="rId22"/>
    <p:sldId id="257" r:id="rId23"/>
    <p:sldId id="258" r:id="rId24"/>
    <p:sldId id="259" r:id="rId25"/>
    <p:sldId id="260" r:id="rId26"/>
    <p:sldId id="261" r:id="rId27"/>
    <p:sldId id="263" r:id="rId28"/>
    <p:sldId id="264" r:id="rId29"/>
    <p:sldId id="266" r:id="rId30"/>
    <p:sldId id="265" r:id="rId31"/>
    <p:sldId id="267" r:id="rId32"/>
    <p:sldId id="27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3" r:id="rId44"/>
    <p:sldId id="294" r:id="rId45"/>
    <p:sldId id="295" r:id="rId46"/>
    <p:sldId id="296" r:id="rId47"/>
    <p:sldId id="297" r:id="rId48"/>
    <p:sldId id="299" r:id="rId49"/>
    <p:sldId id="300" r:id="rId50"/>
    <p:sldId id="343" r:id="rId51"/>
    <p:sldId id="344" r:id="rId52"/>
    <p:sldId id="345" r:id="rId53"/>
    <p:sldId id="272" r:id="rId54"/>
    <p:sldId id="335" r:id="rId55"/>
    <p:sldId id="336" r:id="rId56"/>
    <p:sldId id="337" r:id="rId57"/>
    <p:sldId id="340" r:id="rId58"/>
    <p:sldId id="339" r:id="rId59"/>
    <p:sldId id="341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03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076D8-07F2-48F4-BC5A-49DE20803A50}" type="datetimeFigureOut">
              <a:rPr lang="ru-RU" smtClean="0"/>
              <a:pPr/>
              <a:t>17.03.2025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B07EC-5346-45B1-A001-24C8B6D04A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57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481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3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6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93E7A0-987A-4979-A03D-2B9A858F4813}" type="slidenum">
              <a:rPr lang="ru-RU" smtClean="0">
                <a:solidFill>
                  <a:prstClr val="black"/>
                </a:solidFill>
              </a:rPr>
              <a:pPr/>
              <a:t>40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672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26903E-EF8E-47C6-BC75-D59851D3004F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481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457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4154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5603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662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41549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8675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2771" name="Заметки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1061392" y="4350019"/>
            <a:ext cx="4740978" cy="35136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altLang="ru-RU" sz="2100">
              <a:solidFill>
                <a:srgbClr val="000000"/>
              </a:solidFill>
              <a:latin typeface="Thorndale"/>
              <a:ea typeface="Microsoft YaHei" pitchFamily="34" charset="-122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761AAF-C0A2-4909-BE69-18CD100479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1365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01F6E-8C23-4183-A58A-BBE2787CE38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9764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95516-E775-4904-8FBB-146722DE9B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2615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AE82B-6384-410C-AA25-59645D91D33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473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A7934-7277-43B6-96CB-AB51B04078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4522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A9B05-227C-47C0-9BCC-21F1E42C715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7335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A18ED-048B-47AB-BB5A-6DDDEE69002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9702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910F-A440-44D5-813A-4D18FBD1984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3309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5DE7A-1120-449F-90B2-BFE6276CF9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6985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EFE33-4759-460C-A280-18DFCBF2F7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5006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27061-0D07-4FA0-987E-91A7BB3594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4079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Aft>
                <a:spcPct val="0"/>
              </a:spcAft>
            </a:pPr>
            <a:fld id="{1519BF2D-3B88-4E64-BE0B-4CD1056A92BA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2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86;&#1073;&#1097;&#1077;&#1077;\&#1085;&#1072;&#1096;&#1080;%20&#1088;&#1072;&#1073;&#1086;&#1090;&#1099;\&#1087;&#1072;&#1083;&#1099;\&#1087;&#1088;&#1077;&#1079;&#1077;&#1085;&#1090;&#1072;&#1094;&#1080;&#1103;\&#1089;&#1083;&#1072;&#1081;&#1076;%2011.mp3" TargetMode="Externa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yandex.ru/yandsearch?p=1&amp;text=%D0%BF%D0%B0%D0%BB%D1%8B%20%D1%82%D1%80%D0%B0%D0%B2%D1%8B&amp;pos=32&amp;uinfo=sw-1349-sh-673-fw-1124-fh-467-pd-1&amp;rpt=simage&amp;img_url=http://ecoportal.su/images/news/thumb_68470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yandex.ru/yandsearch?text=%D0%B3%D0%BE%D1%80%D1%8F%D1%82%20%D1%82%D0%BE%D1%80%D1%84%D1%8F%D0%BD%D0%B8%D0%BA%D0%B8&amp;pos=28&amp;rpt=simage&amp;uinfo=sw-1349-sh-673-fw-1124-fh-467-pd-1&amp;img_url=http://www.rg.ru/img/content/41/36/78/tor100_50x5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20%D0%B3%D0%BE%D1%80%D1%8F%D1%82%20%D0%B2%20%20%D0%B4%D0%B5%D1%80%D0%B5%D0%B2%D0%BD%D0%B8%20%D0%BC%D0%BD%D0%BE%D0%B3%D0%BE%20%D0%B4%D0%BE%D0%BC%D0%BE%D0%B2&amp;pos=24&amp;uinfo=sw-1349-sh-673-fw-1124-fh-467-pd-1&amp;rpt=simage&amp;img_url=http://www.pravda-nn.ru/upl/news/src/3808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ages.yandex.ru/yandsearch?p=5&amp;win=61&amp;text=%D0%B2%D1%8B%D0%B6%D0%B8%D0%B3%20%D1%82%D1%80%D0%B0%D0%B2%D1%8B%20%D0%BD%D0%B0%20%D0%BF%D0%BE%D0%BB%D1%8F%D1%85&amp;clid=1976479&amp;pos=173&amp;uinfo=sw-1349-sh-673-fw-1124-fh-467-pd-1&amp;rpt=simage&amp;img_url=http://www.free-russia.net/wp-content/uploads/2011/05/1305112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8&amp;win=61&amp;text=%D1%82%D1%83%D1%88%D0%B5%D0%BD%D0%B8%D0%B5%20%D0%BB%D0%B5%D1%81%D0%B0&amp;clid=1976479&amp;pos=559&amp;uinfo=sw-1349-sh-673-fw-1124-fh-467-pd-1&amp;rpt=simage&amp;img_url=http://doseng.org/uploads/posts/2010-08/thumbs/1281948766_doseng.org_fire_44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://images.yandex.ru/" TargetMode="External"/><Relationship Id="rId4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69607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весенних каникулах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436096" y="5229200"/>
            <a:ext cx="325070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6 класса Денисова Любовь Анатольевна</a:t>
            </a: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17.03.2025 год</a:t>
            </a:r>
            <a:endParaRPr lang="ru-RU" sz="1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6754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 rot="10200">
            <a:off x="395288" y="1306513"/>
            <a:ext cx="8748712" cy="21209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Выезжая на велосипеде на городские магистрали, будьте всегда собраны и внимательны, чтобы быть готовым к любым дорожным неожиданностям.</a:t>
            </a:r>
          </a:p>
        </p:txBody>
      </p:sp>
      <p:pic>
        <p:nvPicPr>
          <p:cNvPr id="819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63" y="3429002"/>
            <a:ext cx="7795472" cy="29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3952" y="535939"/>
            <a:ext cx="711299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2436189370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600200"/>
            <a:ext cx="8388350" cy="179863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</a:rPr>
              <a:t>Если велосипедная дорожка </a:t>
            </a:r>
            <a:r>
              <a:rPr sz="2940" dirty="0" err="1" smtClean="0">
                <a:solidFill>
                  <a:schemeClr val="tx1"/>
                </a:solidFill>
              </a:rPr>
              <a:t>пересекает</a:t>
            </a:r>
            <a:r>
              <a:rPr sz="2940" dirty="0" smtClean="0">
                <a:solidFill>
                  <a:schemeClr val="tx1"/>
                </a:solidFill>
              </a:rPr>
              <a:t> </a:t>
            </a:r>
            <a:r>
              <a:rPr lang="ru-RU" sz="2940" dirty="0" smtClean="0">
                <a:solidFill>
                  <a:schemeClr val="tx1"/>
                </a:solidFill>
              </a:rPr>
              <a:t>дорогу </a:t>
            </a:r>
            <a:r>
              <a:rPr sz="2940" dirty="0" smtClean="0">
                <a:solidFill>
                  <a:schemeClr val="tx1"/>
                </a:solidFill>
              </a:rPr>
              <a:t>, по которой движутся другие транспортные средства, велосипедист обязан уступить им дорогу.</a:t>
            </a:r>
          </a:p>
        </p:txBody>
      </p:sp>
      <p:pic>
        <p:nvPicPr>
          <p:cNvPr id="922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571" y="3548286"/>
            <a:ext cx="6542522" cy="28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13952" y="651863"/>
            <a:ext cx="630059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1654228533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219200"/>
            <a:ext cx="7808913" cy="114617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Нельзя играть </a:t>
            </a:r>
            <a:r>
              <a:rPr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проезжей части.</a:t>
            </a:r>
          </a:p>
        </p:txBody>
      </p:sp>
      <p:pic>
        <p:nvPicPr>
          <p:cNvPr id="1126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153" y="2362164"/>
            <a:ext cx="5679345" cy="410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3953" y="312491"/>
            <a:ext cx="325110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4221013320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685800"/>
            <a:ext cx="7808912" cy="114617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цепляйтесь за проезжающий мимо транспорт — это опасно для жизни.</a:t>
            </a:r>
          </a:p>
        </p:txBody>
      </p:sp>
      <p:pic>
        <p:nvPicPr>
          <p:cNvPr id="1229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600">
            <a:off x="1200682" y="1937110"/>
            <a:ext cx="7078647" cy="443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19983" y="304092"/>
            <a:ext cx="2302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3851702538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1087438"/>
            <a:ext cx="7808912" cy="1350962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перебегайте дорогу перед близко идущим транспортом - это опасно для жизни.</a:t>
            </a: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750" y="2609132"/>
            <a:ext cx="6908401" cy="368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9852" y="381374"/>
            <a:ext cx="250590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473383122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1066800"/>
            <a:ext cx="7808912" cy="114617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Будьте особенно осторожны при переходе  железнодорожных путей.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494" y="2459607"/>
            <a:ext cx="7641654" cy="379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3954" y="304092"/>
            <a:ext cx="2302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2926451645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1098550"/>
            <a:ext cx="7808912" cy="180022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ждёте автобус, троллейбус или трамвай, не выходите на проезжую часть, ожидайте их только на тротуаре, на остановке.</a:t>
            </a:r>
          </a:p>
        </p:txBody>
      </p:sp>
      <p:pic>
        <p:nvPicPr>
          <p:cNvPr id="1536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496" y="2972026"/>
            <a:ext cx="7505756" cy="335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81156" y="228488"/>
            <a:ext cx="230429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530467822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1371600"/>
            <a:ext cx="7808912" cy="11445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Троллейбус и автобус обходите только сзади.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052" y="2666254"/>
            <a:ext cx="6977097" cy="350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81155" y="304092"/>
            <a:ext cx="243869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510875497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836613"/>
            <a:ext cx="7808912" cy="1798637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не успел закончить переход улицы, надо переждать транспортный поток на островке безопасности, а если его нет — на середине проезжей части.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949" y="2666254"/>
            <a:ext cx="5960102" cy="3659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79734289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335088" y="752475"/>
            <a:ext cx="7808912" cy="180022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 вежливого культурного человека, а таким должен быть каждый школьник, помогать пожилым людям при переходе улицы.</a:t>
            </a:r>
          </a:p>
        </p:txBody>
      </p:sp>
      <p:pic>
        <p:nvPicPr>
          <p:cNvPr id="2048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972" y="2540250"/>
            <a:ext cx="7935851" cy="3739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9852" y="228488"/>
            <a:ext cx="2980797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3311824756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179512" y="1196752"/>
            <a:ext cx="8640960" cy="2952328"/>
          </a:xfrm>
        </p:spPr>
        <p:txBody>
          <a:bodyPr/>
          <a:lstStyle/>
          <a:p>
            <a:pPr marL="18288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1.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на  улице не страшно.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457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99592" y="2824179"/>
            <a:ext cx="70567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Выйдешь на улицу –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 эти правила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34805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17581" y="404665"/>
            <a:ext cx="7175351" cy="2448272"/>
          </a:xfrm>
        </p:spPr>
        <p:txBody>
          <a:bodyPr/>
          <a:lstStyle/>
          <a:p>
            <a:pPr marL="182880" indent="0">
              <a:buNone/>
            </a:pPr>
            <a:r>
              <a:rPr lang="ru-RU" sz="5400" dirty="0" smtClean="0">
                <a:solidFill>
                  <a:srgbClr val="3503B1"/>
                </a:solidFill>
                <a:latin typeface="Times New Roman" pitchFamily="18" charset="0"/>
                <a:cs typeface="Times New Roman" pitchFamily="18" charset="0"/>
              </a:rPr>
              <a:t>Часть 2.</a:t>
            </a:r>
            <a:br>
              <a:rPr lang="ru-RU" sz="5400" dirty="0" smtClean="0">
                <a:solidFill>
                  <a:srgbClr val="3503B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3503B1"/>
                </a:solidFill>
                <a:latin typeface="Times New Roman" pitchFamily="18" charset="0"/>
                <a:cs typeface="Times New Roman" pitchFamily="18" charset="0"/>
              </a:rPr>
              <a:t>Осторожно, весна!</a:t>
            </a:r>
            <a:endParaRPr lang="ru-RU" sz="5400" dirty="0">
              <a:solidFill>
                <a:srgbClr val="3503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11560" y="3140969"/>
            <a:ext cx="7416823" cy="100811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безопасности на льду весной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3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704856" cy="1793136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есенний </a:t>
            </a:r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лед не трещит, а проваливается, превращаясь в ледяную кашицу.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3" y="404664"/>
            <a:ext cx="7488832" cy="3744416"/>
          </a:xfrm>
        </p:spPr>
      </p:pic>
    </p:spTree>
    <p:extLst>
      <p:ext uri="{BB962C8B-B14F-4D97-AF65-F5344CB8AC3E}">
        <p14:creationId xmlns:p14="http://schemas.microsoft.com/office/powerpoint/2010/main" xmlns="" val="380250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3" y="3861048"/>
            <a:ext cx="7406208" cy="273630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воздействием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солнечных лучей лед быстро подтаивает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каждым днем он становится все более пористым, рыхлым и слабым.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Передвижение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такому льду связано с большой опасностью</a:t>
            </a:r>
            <a:r>
              <a:rPr lang="ru-RU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.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5780" y="332656"/>
            <a:ext cx="6578588" cy="3456385"/>
          </a:xfrm>
        </p:spPr>
      </p:pic>
    </p:spTree>
    <p:extLst>
      <p:ext uri="{BB962C8B-B14F-4D97-AF65-F5344CB8AC3E}">
        <p14:creationId xmlns:p14="http://schemas.microsoft.com/office/powerpoint/2010/main" xmlns="" val="3576195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7808655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Помните, что весенний лед – капкан для вступившего на него!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908720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xmlns="" val="3648109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7880663" cy="129614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Нельзя играть на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льду в период вскрытия рек. Прыгать с льдины на льдину, удаляться от берега очень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опасно!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 весна\stixi-dlya-detej-bezopasnost-na-ldu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59832" y="188640"/>
            <a:ext cx="28530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380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208116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 время паводка и ледохода опасно находиться на обрывистом берегу, так как быстрое течение воды подмывает и рушит его.</a:t>
            </a:r>
            <a:r>
              <a:rPr lang="ru-RU" sz="2400" dirty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2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effectLst/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404664"/>
            <a:ext cx="6048672" cy="3802211"/>
          </a:xfrm>
        </p:spPr>
      </p:pic>
    </p:spTree>
    <p:extLst>
      <p:ext uri="{BB962C8B-B14F-4D97-AF65-F5344CB8AC3E}">
        <p14:creationId xmlns:p14="http://schemas.microsoft.com/office/powerpoint/2010/main" xmlns="" val="179508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поведения на льду весной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632848" cy="410445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Не выходите на лед во время весеннего паводка.</a:t>
            </a:r>
            <a:b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Не катайтесь на самодельных плотах, досках, бревнах и плавающих льдинах.</a:t>
            </a:r>
            <a:b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Не прыгайте с одной льдины на другую.</a:t>
            </a:r>
            <a:b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Не стойте на обрывистых и подмытых берегах - они могут обвалиться.</a:t>
            </a:r>
            <a:b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Когда вы наблюдаете за ледоходом с моста, набережной причала, нельзя перегибаться через перила и другие ограждения.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60935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9" y="476672"/>
            <a:ext cx="7262192" cy="5038496"/>
          </a:xfrm>
        </p:spPr>
        <p:txBody>
          <a:bodyPr/>
          <a:lstStyle/>
          <a:p>
            <a:pPr marL="0" lvl="0" indent="0" algn="l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buNone/>
            </a:pPr>
            <a:r>
              <a:rPr lang="ru-RU" sz="2400" dirty="0">
                <a:solidFill>
                  <a:srgbClr val="212745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212745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Дети, </a:t>
            </a: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будьте осторожны во время весеннего паводка и ледохода.</a:t>
            </a:r>
            <a:b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 подвергайте свою жизнь опасности!</a:t>
            </a:r>
            <a:b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Соблюдайте правила поведения на водоемах во время таяния льда, разлива рек и озер!</a:t>
            </a:r>
            <a:r>
              <a:rPr lang="ru-RU" sz="2400" dirty="0">
                <a:solidFill>
                  <a:srgbClr val="212745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rgbClr val="212745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89285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рез весна\stixi-dlya-detej-bezopasnost-na-ldu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7280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1748" y="197349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Опиши ситуацию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43000" y="4005064"/>
            <a:ext cx="116632" cy="2011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3933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1371600" y="1628800"/>
            <a:ext cx="6400800" cy="1872208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</a:t>
            </a:r>
            <a:endParaRPr lang="ru-RU" sz="6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509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рез весна\0009-005-Bezopasnoe-povedenie-na-zamjorzshikh-vodojomak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692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з весна\image5895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074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817581" y="476673"/>
            <a:ext cx="7175351" cy="864096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3.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67544" y="1484784"/>
            <a:ext cx="8352928" cy="504055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Весенний пал травы –     причина пожаров.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44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altaypost.ru/uploads/posts/2012-07/1343628288_2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09" y="571480"/>
            <a:ext cx="4500565" cy="3286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7" descr="http://www.vigivanie.com/images/stories/FIRES/Russia_2010/2/lesnie-pozhari-rossiya-2010-15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2261584"/>
            <a:ext cx="4429156" cy="31432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28625" y="357188"/>
            <a:ext cx="3251200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kern="0" dirty="0">
                <a:solidFill>
                  <a:srgbClr val="C00000"/>
                </a:solidFill>
                <a:latin typeface="Monotype Corsiva" pitchFamily="66" charset="0"/>
              </a:rPr>
              <a:t>Огонь-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4000500"/>
            <a:ext cx="2463800" cy="1570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9600" b="1" kern="0" dirty="0">
                <a:solidFill>
                  <a:srgbClr val="000000"/>
                </a:solidFill>
                <a:latin typeface="Monotype Corsiva" pitchFamily="66" charset="0"/>
              </a:rPr>
              <a:t>враг!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357188" y="5500702"/>
            <a:ext cx="8786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Любой пожар – непоправимая беда, особенно если он происходит в природе. Одной из причин природных пожаров являются весенние палы.</a:t>
            </a:r>
          </a:p>
        </p:txBody>
      </p:sp>
      <p:pic>
        <p:nvPicPr>
          <p:cNvPr id="7" name="слайд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9715536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362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nakhodka-city.ru/files/admnews/L00019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214313" y="214313"/>
            <a:ext cx="8715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Поджигание травы весной получило название - весенние палы. 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01968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57671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31746" name="Picture 2" descr="http://kraj.by/img/content/news/2012/04/17/133467141764362-i0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717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vestihasan.ru/files/news/5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027738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Травяные палы очень опасны.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b2fd_487ba070_L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999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334125"/>
            <a:ext cx="9144000" cy="5238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Огонь легко может стать лесным  пожаром </a:t>
            </a:r>
          </a:p>
        </p:txBody>
      </p:sp>
      <p:pic>
        <p:nvPicPr>
          <p:cNvPr id="6" name="Рисунок 5" descr="http://static.ngs.ru/news/preview/e832367dd78ed3b0446f49597d4ea9db0ead8f8a_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424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 descr="http://www.my-msk.ru/uploads/1183139384/gallery_39_18_275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027738"/>
            <a:ext cx="9144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Могут гореть болота. Это очень опасно.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88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5842337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troymart.com.ua/img/forall/Image/image_28236_thumbn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969"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567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492375"/>
            <a:ext cx="8229600" cy="1139825"/>
          </a:xfrm>
          <a:noFill/>
        </p:spPr>
        <p:txBody>
          <a:bodyPr/>
          <a:lstStyle/>
          <a:p>
            <a:r>
              <a:rPr lang="ru-RU" sz="3800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дорожного движения должен знать каждый человек. Они очень важны. Ведь эти правила помогают нам сохранить самое главное - </a:t>
            </a:r>
            <a:r>
              <a:rPr lang="ru-RU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ЖИЗНЬ!!!</a:t>
            </a:r>
          </a:p>
        </p:txBody>
      </p:sp>
    </p:spTree>
    <p:extLst>
      <p:ext uri="{BB962C8B-B14F-4D97-AF65-F5344CB8AC3E}">
        <p14:creationId xmlns:p14="http://schemas.microsoft.com/office/powerpoint/2010/main" xmlns="" val="27570074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Нередко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огонь поворачивает к поселкам.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горят жилые постройки, дома,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иногда целые деревни.</a:t>
            </a:r>
          </a:p>
        </p:txBody>
      </p:sp>
      <p:pic>
        <p:nvPicPr>
          <p:cNvPr id="4" name="Рисунок 3" descr="http://www.wologda.ru/storage/images/news/2011/02/16/0d6c37da1e501743715d551a597b4735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0838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642938" y="6215063"/>
            <a:ext cx="8501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Но самое страшное, что в этих пожарах часто гибнут  люди. </a:t>
            </a:r>
          </a:p>
        </p:txBody>
      </p:sp>
      <p:pic>
        <p:nvPicPr>
          <p:cNvPr id="24578" name="Picture 2" descr="http://omvesti.ru/wp-content/uploads/2012/08/DSCN1320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7435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nakhodka-city.ru/files/admnews/L0001954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034" y="1071546"/>
            <a:ext cx="8377550" cy="212365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Каковы же причины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травяных пожаров?</a:t>
            </a:r>
          </a:p>
        </p:txBody>
      </p:sp>
    </p:spTree>
    <p:extLst>
      <p:ext uri="{BB962C8B-B14F-4D97-AF65-F5344CB8AC3E}">
        <p14:creationId xmlns:p14="http://schemas.microsoft.com/office/powerpoint/2010/main" xmlns="" val="254882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ttp://www.kirovnet.ru/files/img/news/8231/1205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463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 descr="http://www.free-russia.net/wp-content/uploads/2011/05/13051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5715016"/>
            <a:ext cx="82153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FFFFFF">
                    <a:lumMod val="95000"/>
                  </a:srgbClr>
                </a:solidFill>
                <a:latin typeface="Times New Roman" pitchFamily="18" charset="0"/>
                <a:cs typeface="Times New Roman" pitchFamily="18" charset="0"/>
              </a:rPr>
              <a:t>Огнем уничтожаются не только сухие травы, но и полезные растения, их корневая система, семена. </a:t>
            </a:r>
          </a:p>
        </p:txBody>
      </p:sp>
    </p:spTree>
    <p:extLst>
      <p:ext uri="{BB962C8B-B14F-4D97-AF65-F5344CB8AC3E}">
        <p14:creationId xmlns:p14="http://schemas.microsoft.com/office/powerpoint/2010/main" xmlns="" val="471138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9939" name="Рисунок 5" descr="http://www.naurale.com/news_gallery_addit/577_709a5f24177beaf3a9e42c68530cfc9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109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Прямоугольник 3"/>
          <p:cNvSpPr>
            <a:spLocks noChangeArrowheads="1"/>
          </p:cNvSpPr>
          <p:nvPr/>
        </p:nvSpPr>
        <p:spPr bwMode="auto">
          <a:xfrm>
            <a:off x="1071563" y="500063"/>
            <a:ext cx="8072437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сильном травяном пожаре гибнут многие животные, живущие в сухой траве или на поверхности почвы – </a:t>
            </a:r>
            <a:r>
              <a:rPr lang="ru-RU" sz="25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кто-то </a:t>
            </a:r>
            <a:r>
              <a:rPr lang="ru-RU" sz="2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сгорает, кто-то задыхается в дыму.</a:t>
            </a:r>
          </a:p>
        </p:txBody>
      </p:sp>
      <p:pic>
        <p:nvPicPr>
          <p:cNvPr id="6" name="Рисунок 5" descr="http://botinok.co.il/sites/default/files/images/s-09551b7f1c293c7ca33ce8d97dd79339_z16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14884"/>
            <a:ext cx="3428992" cy="2143116"/>
          </a:xfrm>
          <a:prstGeom prst="flowChartManualOperation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4483">
            <a:off x="5657482" y="1548256"/>
            <a:ext cx="3188258" cy="233549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24175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000768"/>
            <a:ext cx="9144000" cy="11387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Особенно опасны весенние палы для птиц, гнездящихся на земле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 на низких кустарниках.</a:t>
            </a: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8" name="Picture 10" descr="Интернет урок по окружающему миру Экосистема поля Школа 2100 окружающий мир Интернет урок видео 3 класс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87712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http://www.ljplus.ru/img/p/r/prokhozhyj/fire_2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85650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4" descr="http://www.ljplus.ru/img/p/r/prokhozhyj/fire_2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 descr="http://doseng.org/uploads/posts/2010-08/thumbs/1281948766_doseng.org_fire_4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http://mosaica.ru/sites/default/files/news/preview/2012/02/09/1356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Прямоугольник 8"/>
          <p:cNvSpPr>
            <a:spLocks noChangeArrowheads="1"/>
          </p:cNvSpPr>
          <p:nvPr/>
        </p:nvSpPr>
        <p:spPr bwMode="auto">
          <a:xfrm>
            <a:off x="357188" y="5929313"/>
            <a:ext cx="857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Для того, чтобы потушить полыхающие от пожара поля, леса, дома требуются огромные средства и силы.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27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1" descr="http://www.ljplus.ru/img4/p/r/pril_k_prok/pal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643578"/>
            <a:ext cx="9144000" cy="153888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единственным эффективным способом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борьбы                       с травяными палами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их предотвращение, соблюдение простых  </a:t>
            </a:r>
            <a:r>
              <a:rPr 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029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67544" y="901700"/>
            <a:ext cx="8676456" cy="1323975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algn="ctr"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НА УЛИЦЕ</a:t>
            </a:r>
          </a:p>
        </p:txBody>
      </p:sp>
      <p:pic>
        <p:nvPicPr>
          <p:cNvPr id="3076" name="Рисунок 5" descr="http://citykey.net/images/product/430/393430/pravila-dorozhnogo-dvizheni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262006" cy="426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3600798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должен знать каждый !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Никогда не поджигайте сухую траву на полях или полянах в лесу. Если вы увидите, как это делают другие постарайтесь их остановить и объяснить, чем опасны травяные палы.</a:t>
            </a:r>
            <a:r>
              <a:rPr lang="ru-RU" sz="2800" kern="1200" dirty="0"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ru-RU" sz="2800" kern="1200" dirty="0"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sz="2800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Никогда не разводите костер в сухом лесу или на торфянике</a:t>
            </a:r>
            <a:r>
              <a:rPr lang="ru-RU" sz="2800" kern="1200" dirty="0"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lang="ru-RU" sz="2800" kern="1200" dirty="0"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53136"/>
            <a:ext cx="1146175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25284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lvl="0" indent="0" algn="just"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Прежде чем развести костер сгребите лесную подстилку с кострища и вокруг нее в радиусе одного метра</a:t>
            </a:r>
            <a:r>
              <a:rPr lang="ru-RU" sz="2400" kern="12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endParaRPr lang="ru-RU" sz="2400" kern="120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Хорошо залейте костер перед уходом. </a:t>
            </a:r>
            <a:r>
              <a:rPr lang="ru-RU" sz="2400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этого разгребите золу и убедитесь, что под ней не сохранилось тлеющих углей, если сохранились - то залейте еще раз</a:t>
            </a:r>
            <a:r>
              <a:rPr lang="ru-RU" sz="24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endParaRPr lang="ru-RU" sz="2400" kern="1200" dirty="0" smtClean="0"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уходите от залитого костра, пока от него идет дым или пар. О том, чем заливать костер, позаботьтесь заранее</a:t>
            </a:r>
            <a:r>
              <a:rPr lang="ru-RU" sz="24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lvl="0" inden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endParaRPr lang="ru-RU" sz="2400" kern="1200" dirty="0">
              <a:solidFill>
                <a:srgbClr val="000000"/>
              </a:solidFill>
              <a:effectLst/>
            </a:endParaRPr>
          </a:p>
          <a:p>
            <a:pPr marL="0" lvl="0" indent="0">
              <a:spcBef>
                <a:spcPct val="0"/>
              </a:spcBef>
              <a:buClrTx/>
              <a:buSzTx/>
              <a:buFont typeface="Wingdings" pitchFamily="2" charset="2"/>
              <a:buChar char="v"/>
            </a:pPr>
            <a:r>
              <a:rPr lang="ru-RU" sz="2400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Постарайтесь объяснить вашим друзьям и знакомым, что их неосторожность может послужить причиной пожаров. </a:t>
            </a:r>
            <a:endParaRPr lang="ru-RU" sz="2400" kern="1200" dirty="0">
              <a:solidFill>
                <a:srgbClr val="000000"/>
              </a:solidFill>
              <a:effectLst/>
            </a:endParaRPr>
          </a:p>
          <a:p>
            <a:pPr marL="0" lvl="0" indent="0" algn="just" eaLnBrk="0" hangingPunct="0">
              <a:spcBef>
                <a:spcPct val="0"/>
              </a:spcBef>
              <a:buClrTx/>
              <a:buSzTx/>
              <a:buNone/>
            </a:pPr>
            <a:endParaRPr lang="ru-RU" sz="2400" kern="120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33836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None/>
            </a:pPr>
            <a:r>
              <a:rPr lang="ru-RU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lang="ru-RU" b="1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Поджигая </a:t>
            </a:r>
            <a:r>
              <a:rPr lang="ru-RU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старую траву, вы:</a:t>
            </a:r>
          </a:p>
          <a:p>
            <a:pPr marL="0" lvl="0" indent="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вредите своему здоровью</a:t>
            </a:r>
          </a:p>
          <a:p>
            <a:pPr marL="0" lvl="0" indent="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уничтожаете растения</a:t>
            </a:r>
          </a:p>
          <a:p>
            <a:pPr marL="0" lvl="0" indent="0" algn="just" eaLnBrk="0" hangingPunct="0">
              <a:lnSpc>
                <a:spcPct val="150000"/>
              </a:lnSpc>
              <a:spcBef>
                <a:spcPct val="0"/>
              </a:spcBef>
              <a:buClrTx/>
              <a:buSzTx/>
              <a:buFont typeface="Wingdings" pitchFamily="2" charset="2"/>
              <a:buChar char="§"/>
            </a:pPr>
            <a:r>
              <a:rPr lang="ru-RU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уничтожаете насекомых, зверей и птиц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0444130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817581" y="476673"/>
            <a:ext cx="7175351" cy="864096"/>
          </a:xfrm>
        </p:spPr>
        <p:txBody>
          <a:bodyPr/>
          <a:lstStyle/>
          <a:p>
            <a:pPr marL="182880" indent="0">
              <a:buNone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Часть 3.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467544" y="1484784"/>
            <a:ext cx="8352928" cy="5040559"/>
          </a:xfrm>
        </p:spPr>
        <p:txBody>
          <a:bodyPr/>
          <a:lstStyle/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повседневной жизни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21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395288" y="1190893"/>
            <a:ext cx="88649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charset="0"/>
              </a:rPr>
              <a:t>1. Открывать дверь можно только хорошо знакомому человеку. 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2. Не оставляй ключ от квартиры в "надежном месте" 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3. Не вешай ключ на шнурке себе на шею. </a:t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>
                <a:latin typeface="Arial" charset="0"/>
              </a:rPr>
              <a:t>4. Если ты потерял ключ - немедленно сообщи об этом родителям.</a:t>
            </a:r>
            <a:r>
              <a:rPr lang="ru-RU" b="1" dirty="0" smtClean="0">
                <a:latin typeface="Arial" charset="0"/>
              </a:rPr>
              <a:t> </a:t>
            </a:r>
          </a:p>
        </p:txBody>
      </p:sp>
      <p:pic>
        <p:nvPicPr>
          <p:cNvPr id="8196" name="Picture 11" descr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81300"/>
            <a:ext cx="2796282" cy="401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635896" y="2924175"/>
            <a:ext cx="48965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09893"/>
          </a:xfrm>
        </p:spPr>
        <p:txBody>
          <a:bodyPr/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Когда ты один дома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284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946" y="2348880"/>
            <a:ext cx="6562358" cy="432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08400" y="1484313"/>
            <a:ext cx="500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Нельзя самостоятельно пользоваться газовой плитой.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0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14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4353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0638" y="1981200"/>
            <a:ext cx="4856162" cy="41148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Не садись в лифт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незнакомыми людьми!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89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817581" y="188641"/>
            <a:ext cx="7426827" cy="1440160"/>
          </a:xfrm>
        </p:spPr>
        <p:txBody>
          <a:bodyPr/>
          <a:lstStyle/>
          <a:p>
            <a:pPr marL="18288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личной безопасности на улице.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851522" y="1484784"/>
            <a:ext cx="4968949" cy="5040559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Никуда не ходи с незнакомыми людьми и не садись с ними в машину.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приглашай домой незнакомых ребят, если дома нет взрослых.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45598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9223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1224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 работы за компьютером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204864"/>
            <a:ext cx="7632848" cy="3384376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Продолжительность работы за компьютером для 1 – 5 классов должна быть не более 15 минут.</a:t>
            </a:r>
          </a:p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Потом обязательно нужно сделать перерыв – гимнастику для глаз.</a:t>
            </a:r>
            <a:r>
              <a:rPr lang="ru-RU" sz="2400" b="1" dirty="0">
                <a:latin typeface="Calibri"/>
                <a:ea typeface="Calibri"/>
                <a:cs typeface="Times New Roman"/>
              </a:rPr>
              <a:t/>
            </a:r>
            <a:br>
              <a:rPr lang="ru-RU" sz="2400" b="1" dirty="0">
                <a:latin typeface="Calibri"/>
                <a:ea typeface="Calibri"/>
                <a:cs typeface="Times New Roman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2241865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Безопасных вам каникул!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9531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39553" y="1122363"/>
            <a:ext cx="8604448" cy="996950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Выезжать на велосипеде на проезжую часть дороги разрешается с 14 лет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lum/>
            <a:alphaModFix/>
          </a:blip>
          <a:srcRect l="1651" t="5006" r="10572"/>
          <a:stretch/>
        </p:blipFill>
        <p:spPr>
          <a:xfrm>
            <a:off x="1475657" y="2295841"/>
            <a:ext cx="5804620" cy="430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2858" y="285362"/>
            <a:ext cx="7808912" cy="4524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ru-RU" sz="294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1962654015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650" y="703263"/>
            <a:ext cx="8388350" cy="1790700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Светофора цвет зелёный нам приветливо горит. </a:t>
            </a:r>
            <a:b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Означает: путь открыт.</a:t>
            </a: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150" y="2630972"/>
            <a:ext cx="5960102" cy="361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55381" y="152126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46752" y="250081"/>
            <a:ext cx="7808912" cy="4524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ru-RU" sz="294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Прочти! Запомни!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98746" y="313411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8328566"/>
      </p:ext>
    </p:extLst>
  </p:cSld>
  <p:clrMapOvr>
    <a:masterClrMapping/>
  </p:clrMapOvr>
  <p:transition spd="slow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14400" y="836613"/>
            <a:ext cx="8229600" cy="1368425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</a:t>
            </a:r>
            <a:r>
              <a:rPr lang="ru-RU"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sz="294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ает</a:t>
            </a:r>
            <a:r>
              <a:rPr sz="29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движение на велосипеде</a:t>
            </a:r>
          </a:p>
        </p:txBody>
      </p:sp>
      <p:pic>
        <p:nvPicPr>
          <p:cNvPr id="6148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1731" y="2420888"/>
            <a:ext cx="727829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91496" y="381374"/>
            <a:ext cx="433529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StarSymbol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9070815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1600200"/>
            <a:ext cx="8010525" cy="1106488"/>
          </a:xfrm>
        </p:spPr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buFont typeface="StarSymbol"/>
              <a:buNone/>
              <a:defRPr/>
            </a:pPr>
            <a:r>
              <a:rPr sz="2940" dirty="0" smtClean="0">
                <a:solidFill>
                  <a:schemeClr val="tx1"/>
                </a:solidFill>
              </a:rPr>
              <a:t>Перевозить пассажира на раме велосипеда нельзя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396" y="2993866"/>
            <a:ext cx="7078647" cy="31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40074"/>
            <a:ext cx="790972" cy="112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22858" y="327364"/>
            <a:ext cx="7808912" cy="4524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  <a:defRPr/>
            </a:defPPr>
            <a:lvl1pPr lvl="0" algn="l" rtl="0" hangingPunct="0">
              <a:buClr>
                <a:srgbClr val="000000"/>
              </a:buClr>
              <a:buSzPct val="45000"/>
              <a:buFont typeface="StarSymbol"/>
              <a:buChar char=""/>
              <a:tabLst/>
              <a:defRPr lang="ru-RU" sz="2940" b="1" i="1" u="none" strike="noStrike">
                <a:ln>
                  <a:noFill/>
                </a:ln>
                <a:solidFill>
                  <a:srgbClr val="FF9966"/>
                </a:solidFill>
                <a:latin typeface="Albany" pitchFamily="34"/>
                <a:cs typeface="Tahoma" pitchFamily="2"/>
              </a:defRPr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  <a:defRPr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  <a:defRPr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  <a:defRPr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  <a:defRPr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  <a:defRPr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  <a:defRPr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  <a:defRPr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  <a:defRPr/>
            </a:lvl9pPr>
          </a:lstStyle>
          <a:p>
            <a:pPr>
              <a:buFont typeface="StarSymbol"/>
              <a:buNone/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Прочти! Запомни!</a:t>
            </a:r>
          </a:p>
        </p:txBody>
      </p:sp>
    </p:spTree>
    <p:extLst>
      <p:ext uri="{BB962C8B-B14F-4D97-AF65-F5344CB8AC3E}">
        <p14:creationId xmlns:p14="http://schemas.microsoft.com/office/powerpoint/2010/main" xmlns="" val="2752783648"/>
      </p:ext>
    </p:extLst>
  </p:cSld>
  <p:clrMapOvr>
    <a:masterClrMapping/>
  </p:clrMapOvr>
  <p:transition spd="slow" advTm="8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8">
      <a:dk1>
        <a:srgbClr val="000000"/>
      </a:dk1>
      <a:lt1>
        <a:srgbClr val="DCE8F4"/>
      </a:lt1>
      <a:dk2>
        <a:srgbClr val="7B9CB5"/>
      </a:dk2>
      <a:lt2>
        <a:srgbClr val="969696"/>
      </a:lt2>
      <a:accent1>
        <a:srgbClr val="FFFFFF"/>
      </a:accent1>
      <a:accent2>
        <a:srgbClr val="00BAB6"/>
      </a:accent2>
      <a:accent3>
        <a:srgbClr val="EBF2F8"/>
      </a:accent3>
      <a:accent4>
        <a:srgbClr val="000000"/>
      </a:accent4>
      <a:accent5>
        <a:srgbClr val="FFFFFF"/>
      </a:accent5>
      <a:accent6>
        <a:srgbClr val="00A8A5"/>
      </a:accent6>
      <a:hlink>
        <a:srgbClr val="8A8AD8"/>
      </a:hlink>
      <a:folHlink>
        <a:srgbClr val="242492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Char char="n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876</Words>
  <Application>Microsoft Office PowerPoint</Application>
  <PresentationFormat>Экран (4:3)</PresentationFormat>
  <Paragraphs>109</Paragraphs>
  <Slides>59</Slides>
  <Notes>17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0" baseType="lpstr">
      <vt:lpstr>Текстура</vt:lpstr>
      <vt:lpstr>Правила безопасности  на весенних каникулах</vt:lpstr>
      <vt:lpstr>Часть 1. Нам на  улице не страшно.</vt:lpstr>
      <vt:lpstr>     </vt:lpstr>
      <vt:lpstr>Правила дорожного движения должен знать каждый человек. Они очень важны. Ведь эти правила помогают нам сохранить самое главное - ЖИЗНЬ!!!</vt:lpstr>
      <vt:lpstr>Я НА УЛИЦЕ</vt:lpstr>
      <vt:lpstr>Выезжать на велосипеде на проезжую часть дороги разрешается с 14 лет</vt:lpstr>
      <vt:lpstr>Светофора цвет зелёный нам приветливо горит.  Означает: путь открыт.</vt:lpstr>
      <vt:lpstr>Этот знак разрешает движение на велосипеде</vt:lpstr>
      <vt:lpstr>Перевозить пассажира на раме велосипеда нельзя</vt:lpstr>
      <vt:lpstr>Выезжая на велосипеде на городские магистрали, будьте всегда собраны и внимательны, чтобы быть готовым к любым дорожным неожиданностям.</vt:lpstr>
      <vt:lpstr>Если велосипедная дорожка пересекает дорогу , по которой движутся другие транспортные средства, велосипедист обязан уступить им дорогу.</vt:lpstr>
      <vt:lpstr>          Нельзя играть на проезжей части.</vt:lpstr>
      <vt:lpstr>Не цепляйтесь за проезжающий мимо транспорт — это опасно для жизни.</vt:lpstr>
      <vt:lpstr>Не перебегайте дорогу перед близко идущим транспортом - это опасно для жизни.</vt:lpstr>
      <vt:lpstr>Будьте особенно осторожны при переходе  железнодорожных путей.</vt:lpstr>
      <vt:lpstr>Если вы ждёте автобус, троллейбус или трамвай, не выходите на проезжую часть, ожидайте их только на тротуаре, на остановке.</vt:lpstr>
      <vt:lpstr>Троллейбус и автобус обходите только сзади.</vt:lpstr>
      <vt:lpstr>Если не успел закончить переход улицы, надо переждать транспортный поток на островке безопасности, а если его нет — на середине проезжей части.</vt:lpstr>
      <vt:lpstr>Долг вежливого культурного человека, а таким должен быть каждый школьник, помогать пожилым людям при переходе улицы.</vt:lpstr>
      <vt:lpstr>Слайд 20</vt:lpstr>
      <vt:lpstr>Часть 2. Осторожно, весна!</vt:lpstr>
      <vt:lpstr>Весенний лед не трещит, а проваливается, превращаясь в ледяную кашицу.</vt:lpstr>
      <vt:lpstr>Под воздействием солнечных лучей лед быстро подтаивает.. С каждым днем он становится все более пористым, рыхлым и слабым. Передвижение по такому льду связано с большой опасностью.</vt:lpstr>
      <vt:lpstr>Помните, что весенний лед – капкан для вступившего на него! </vt:lpstr>
      <vt:lpstr>Нельзя играть на льду в период вскрытия рек. Прыгать с льдины на льдину, удаляться от берега очень опасно!</vt:lpstr>
      <vt:lpstr>Во время паводка и ледохода опасно находиться на обрывистом берегу, так как быстрое течение воды подмывает и рушит его.  </vt:lpstr>
      <vt:lpstr>Правила поведения на льду весной</vt:lpstr>
      <vt:lpstr> Дети, будьте осторожны во время весеннего паводка и ледохода. Не подвергайте свою жизнь опасности! Соблюдайте правила поведения на водоемах во время таяния льда, разлива рек и озер! </vt:lpstr>
      <vt:lpstr>Опиши ситуацию</vt:lpstr>
      <vt:lpstr>Слайд 30</vt:lpstr>
      <vt:lpstr>Слайд 31</vt:lpstr>
      <vt:lpstr> Часть 3.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Это должен знать каждый !</vt:lpstr>
      <vt:lpstr>Слайд 51</vt:lpstr>
      <vt:lpstr>Помните!</vt:lpstr>
      <vt:lpstr>Часть 3.</vt:lpstr>
      <vt:lpstr>Когда ты один дома</vt:lpstr>
      <vt:lpstr>Слайд 55</vt:lpstr>
      <vt:lpstr>Слайд 56</vt:lpstr>
      <vt:lpstr>Правила личной безопасности на улице.</vt:lpstr>
      <vt:lpstr>Правила  работы за компьютером</vt:lpstr>
      <vt:lpstr>Безопасных вам каникул!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весна!</dc:title>
  <dc:creator>User</dc:creator>
  <cp:lastModifiedBy>User</cp:lastModifiedBy>
  <cp:revision>27</cp:revision>
  <dcterms:created xsi:type="dcterms:W3CDTF">2014-04-10T16:45:16Z</dcterms:created>
  <dcterms:modified xsi:type="dcterms:W3CDTF">2025-03-17T06:25:39Z</dcterms:modified>
</cp:coreProperties>
</file>