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6" r:id="rId2"/>
    <p:sldId id="264" r:id="rId3"/>
    <p:sldId id="263" r:id="rId4"/>
    <p:sldId id="282" r:id="rId5"/>
    <p:sldId id="257" r:id="rId6"/>
    <p:sldId id="265" r:id="rId7"/>
    <p:sldId id="258" r:id="rId8"/>
    <p:sldId id="271" r:id="rId9"/>
    <p:sldId id="259" r:id="rId10"/>
    <p:sldId id="266" r:id="rId11"/>
    <p:sldId id="261" r:id="rId12"/>
    <p:sldId id="262" r:id="rId13"/>
    <p:sldId id="267" r:id="rId14"/>
    <p:sldId id="270" r:id="rId15"/>
    <p:sldId id="279" r:id="rId16"/>
    <p:sldId id="280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A8E140-6BC5-439C-849D-E128DEEF9E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B426F-CB34-429D-91AD-5A6F3BF082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38EB6-6409-4F2C-BB24-908ADF5E27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D22C7-D906-48A7-BC63-DBBB7FBAC3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7304E-C7C6-4F90-BDA7-C844178D47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BE0F7-9CCA-4844-8041-6AD91F8EB4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A0735-A51E-4E65-A3F6-3D5DF3489D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4914F-BA75-4A65-96DE-05C495E0CD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0F86C-A40B-445A-A228-18968DEB00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5FB70-2DAA-4FE7-8C62-C4233BF45E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C1665-1E17-4C0F-A164-8B0A41242C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03184E0E-B403-470F-B678-324259DA04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0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5626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ru-RU" sz="6600" b="1" i="1" dirty="0" smtClean="0">
                <a:solidFill>
                  <a:srgbClr val="660066"/>
                </a:solidFill>
              </a:rPr>
              <a:t>Профилактика суицида</a:t>
            </a:r>
          </a:p>
          <a:p>
            <a:pPr algn="r" eaLnBrk="1" hangingPunct="1">
              <a:buFontTx/>
              <a:buNone/>
              <a:defRPr/>
            </a:pPr>
            <a:r>
              <a:rPr lang="ru-RU" sz="1600" b="1" i="1" dirty="0" smtClean="0"/>
              <a:t> </a:t>
            </a:r>
          </a:p>
          <a:p>
            <a:pPr algn="r" eaLnBrk="1" hangingPunct="1">
              <a:buFontTx/>
              <a:buNone/>
              <a:defRPr/>
            </a:pPr>
            <a:endParaRPr lang="ru-RU" sz="1600" b="1" i="1" dirty="0" smtClean="0"/>
          </a:p>
          <a:p>
            <a:pPr algn="r" eaLnBrk="1" hangingPunct="1">
              <a:buFontTx/>
              <a:buNone/>
              <a:defRPr/>
            </a:pPr>
            <a:endParaRPr lang="ru-RU" sz="1600" b="1" i="1" dirty="0" smtClean="0"/>
          </a:p>
          <a:p>
            <a:pPr algn="r" eaLnBrk="1" hangingPunct="1">
              <a:buFontTx/>
              <a:buNone/>
              <a:defRPr/>
            </a:pPr>
            <a:endParaRPr lang="ru-RU" sz="1600" b="1" i="1" dirty="0" smtClean="0"/>
          </a:p>
        </p:txBody>
      </p:sp>
      <p:pic>
        <p:nvPicPr>
          <p:cNvPr id="3075" name="Picture 7" descr="125878546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819400"/>
            <a:ext cx="4191000" cy="365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10668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600" smtClean="0">
                <a:solidFill>
                  <a:srgbClr val="660066"/>
                </a:solidFill>
                <a:latin typeface="Times New Roman" pitchFamily="18" charset="0"/>
              </a:rPr>
              <a:t>Причины суицидального поведения детей и подростков</a:t>
            </a:r>
            <a:endParaRPr lang="ru-RU" sz="3600" smtClean="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800600"/>
          </a:xfrm>
        </p:spPr>
        <p:txBody>
          <a:bodyPr/>
          <a:lstStyle/>
          <a:p>
            <a:pPr eaLnBrk="1" hangingPunct="1">
              <a:lnSpc>
                <a:spcPct val="95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endParaRPr lang="ru-RU" sz="2400" smtClean="0">
              <a:latin typeface="Times New Roman" pitchFamily="18" charset="0"/>
            </a:endParaRPr>
          </a:p>
          <a:p>
            <a:pPr eaLnBrk="1" hangingPunct="1">
              <a:lnSpc>
                <a:spcPct val="95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en-US" sz="2400" smtClean="0">
                <a:latin typeface="Times New Roman" pitchFamily="18" charset="0"/>
              </a:rPr>
              <a:t>Нарушение детско-родительских отношений.</a:t>
            </a:r>
          </a:p>
          <a:p>
            <a:pPr eaLnBrk="1" hangingPunct="1">
              <a:lnSpc>
                <a:spcPct val="95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en-US" sz="2400" smtClean="0">
                <a:latin typeface="Times New Roman" pitchFamily="18" charset="0"/>
              </a:rPr>
              <a:t>Конфликты с друзьями или педагогами.(как последняя капля, толкнувшая к суициду, но основная причина №1)</a:t>
            </a:r>
          </a:p>
          <a:p>
            <a:pPr eaLnBrk="1" hangingPunct="1">
              <a:lnSpc>
                <a:spcPct val="95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en-US" sz="2400" smtClean="0">
                <a:latin typeface="Times New Roman" pitchFamily="18" charset="0"/>
              </a:rPr>
              <a:t>Прессинг успеха.( страх не оправдать надежды взрослых, собственные слишком высокие притязания на успех).</a:t>
            </a:r>
          </a:p>
          <a:p>
            <a:pPr eaLnBrk="1" hangingPunct="1">
              <a:lnSpc>
                <a:spcPct val="95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en-US" sz="2400" smtClean="0">
                <a:latin typeface="Times New Roman" pitchFamily="18" charset="0"/>
              </a:rPr>
              <a:t>Отсутствие негативного отношения к суициду в сознании подростков.( самоубийца вызывает сочувствие, а не презрение)</a:t>
            </a:r>
          </a:p>
          <a:p>
            <a:pPr eaLnBrk="1" hangingPunct="1">
              <a:lnSpc>
                <a:spcPct val="95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en-US" sz="2400" smtClean="0">
                <a:latin typeface="Times New Roman" pitchFamily="18" charset="0"/>
              </a:rPr>
              <a:t>Самоубийство фанатов после смерти кумира. (имеют часто массовый характер).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8509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200" b="1" smtClean="0">
                <a:solidFill>
                  <a:srgbClr val="660066"/>
                </a:solidFill>
                <a:latin typeface="Times New Roman" pitchFamily="18" charset="0"/>
              </a:rPr>
              <a:t>Характерные черты суицидальных личностей: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ru-RU" sz="800" smtClean="0"/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1400" b="1" smtClean="0">
                <a:latin typeface="Times New Roman" pitchFamily="18" charset="0"/>
              </a:rPr>
              <a:t>     </a:t>
            </a:r>
            <a:r>
              <a:rPr lang="ru-RU" sz="2000" b="1" smtClean="0">
                <a:latin typeface="Times New Roman" pitchFamily="18" charset="0"/>
              </a:rPr>
              <a:t>Настойчивые или повторные мысли о самоубийстве.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2000" b="1" smtClean="0">
                <a:latin typeface="Times New Roman" pitchFamily="18" charset="0"/>
              </a:rPr>
              <a:t>     Депрессивное настроение, часто с потерей аппетита, жизненной активности, проблемы со сном.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2000" b="1" smtClean="0">
                <a:latin typeface="Times New Roman" pitchFamily="18" charset="0"/>
              </a:rPr>
              <a:t>    Может присутствовать зависимость от наркотиков или алкоголя.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2000" b="1" smtClean="0">
                <a:latin typeface="Times New Roman" pitchFamily="18" charset="0"/>
              </a:rPr>
              <a:t>   Чувство изоляции, отверженности; их депрессия может быть вызвана уходом из семьи и лишением систем поддержки.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2000" b="1" smtClean="0">
                <a:latin typeface="Times New Roman" pitchFamily="18" charset="0"/>
              </a:rPr>
              <a:t>    Ощущение безнадежности и беспомощности. В такой момент угроза суицида может быть первым сильным чувством.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2000" b="1" smtClean="0">
                <a:latin typeface="Times New Roman" pitchFamily="18" charset="0"/>
              </a:rPr>
              <a:t>   Неспособность общаться с другими людьми из-за чувства безысходности и мыслей о самоубийстве.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2000" b="1" smtClean="0">
                <a:latin typeface="Times New Roman" pitchFamily="18" charset="0"/>
              </a:rPr>
              <a:t>     Они считают, что лучше не станет «никогда». Их речь и мысли полны обобщений и фатальны: «жизнь ужасна», «всем все равно».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2000" b="1" smtClean="0">
                <a:latin typeface="Times New Roman" pitchFamily="18" charset="0"/>
              </a:rPr>
              <a:t>     Они обладают туннельным видением, т. е. неспособностью увидеть то положительное, что могло бы быть приемлемо для них. Они видят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2000" b="1" smtClean="0">
                <a:latin typeface="Times New Roman" pitchFamily="18" charset="0"/>
              </a:rPr>
              <a:t>     только один выход из сложившейся ситуации.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2000" b="1" smtClean="0">
                <a:latin typeface="Times New Roman" pitchFamily="18" charset="0"/>
              </a:rPr>
              <a:t>    Они амбивалентны – хотят умереть, и в то же время, некоторым образом, хотят жить.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271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600" b="1" smtClean="0">
                <a:solidFill>
                  <a:srgbClr val="660066"/>
                </a:solidFill>
                <a:latin typeface="Times New Roman" pitchFamily="18" charset="0"/>
              </a:rPr>
              <a:t>Вербальные (речевые) ключи:</a:t>
            </a:r>
            <a:br>
              <a:rPr lang="ru-RU" sz="3600" b="1" smtClean="0">
                <a:solidFill>
                  <a:srgbClr val="660066"/>
                </a:solidFill>
                <a:latin typeface="Times New Roman" pitchFamily="18" charset="0"/>
              </a:rPr>
            </a:br>
            <a:endParaRPr lang="ru-RU" sz="3600" b="1" smtClean="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b="1" smtClean="0">
                <a:latin typeface="Times New Roman" pitchFamily="18" charset="0"/>
              </a:rPr>
              <a:t>     </a:t>
            </a:r>
            <a:r>
              <a:rPr lang="ru-RU" u="sng" smtClean="0">
                <a:latin typeface="Times New Roman" pitchFamily="18" charset="0"/>
              </a:rPr>
              <a:t>Непосредственные заявления</a:t>
            </a:r>
            <a:r>
              <a:rPr lang="ru-RU" i="1" smtClean="0">
                <a:latin typeface="Times New Roman" pitchFamily="18" charset="0"/>
              </a:rPr>
              <a:t> </a:t>
            </a:r>
            <a:r>
              <a:rPr lang="ru-RU" smtClean="0">
                <a:latin typeface="Times New Roman" pitchFamily="18" charset="0"/>
              </a:rPr>
              <a:t>типа «Я подумываю о самоубийстве», или «Было бы лучше умереть», или «Я не хочу больше жить».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mtClean="0">
                <a:latin typeface="Times New Roman" pitchFamily="18" charset="0"/>
              </a:rPr>
              <a:t>     </a:t>
            </a:r>
            <a:r>
              <a:rPr lang="ru-RU" u="sng" smtClean="0">
                <a:latin typeface="Times New Roman" pitchFamily="18" charset="0"/>
              </a:rPr>
              <a:t>Косвенные высказывания</a:t>
            </a:r>
            <a:r>
              <a:rPr lang="ru-RU" i="1" smtClean="0">
                <a:latin typeface="Times New Roman" pitchFamily="18" charset="0"/>
              </a:rPr>
              <a:t>, </a:t>
            </a:r>
            <a:r>
              <a:rPr lang="ru-RU" smtClean="0">
                <a:latin typeface="Times New Roman" pitchFamily="18" charset="0"/>
              </a:rPr>
              <a:t>например: «Вам не придется больше обо мне беспокоиться», или «Мне все надоело», или «Они пожалеют, когда я уйду».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mtClean="0">
                <a:latin typeface="Times New Roman" pitchFamily="18" charset="0"/>
              </a:rPr>
              <a:t>   </a:t>
            </a:r>
            <a:r>
              <a:rPr lang="ru-RU" u="sng" smtClean="0">
                <a:latin typeface="Times New Roman" pitchFamily="18" charset="0"/>
              </a:rPr>
              <a:t> Намек на смерть</a:t>
            </a:r>
            <a:r>
              <a:rPr lang="ru-RU" i="1" smtClean="0">
                <a:latin typeface="Times New Roman" pitchFamily="18" charset="0"/>
              </a:rPr>
              <a:t> </a:t>
            </a:r>
            <a:r>
              <a:rPr lang="ru-RU" smtClean="0">
                <a:latin typeface="Times New Roman" pitchFamily="18" charset="0"/>
              </a:rPr>
              <a:t>или шутки по этому поводу. Многозначительное прощание с другими людьми.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endParaRPr lang="ru-RU" sz="18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5461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200" b="1" smtClean="0">
                <a:solidFill>
                  <a:srgbClr val="660066"/>
                </a:solidFill>
                <a:latin typeface="Times New Roman" pitchFamily="18" charset="0"/>
              </a:rPr>
              <a:t>Поведенческие ключи:</a:t>
            </a:r>
            <a:r>
              <a:rPr lang="ru-RU" sz="3200" smtClean="0">
                <a:solidFill>
                  <a:srgbClr val="660066"/>
                </a:solidFill>
                <a:latin typeface="Times New Roman" pitchFamily="18" charset="0"/>
              </a:rPr>
              <a:t/>
            </a:r>
            <a:br>
              <a:rPr lang="ru-RU" sz="3200" smtClean="0">
                <a:solidFill>
                  <a:srgbClr val="660066"/>
                </a:solidFill>
                <a:latin typeface="Times New Roman" pitchFamily="18" charset="0"/>
              </a:rPr>
            </a:br>
            <a:endParaRPr lang="ru-RU" sz="3200" smtClean="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486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1400" smtClean="0"/>
              <a:t>   </a:t>
            </a:r>
            <a:r>
              <a:rPr lang="ru-RU" sz="1800" smtClean="0">
                <a:latin typeface="Times New Roman" pitchFamily="18" charset="0"/>
              </a:rPr>
              <a:t>  Отчаяние и плач.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1800" smtClean="0">
                <a:latin typeface="Times New Roman" pitchFamily="18" charset="0"/>
              </a:rPr>
              <a:t>     Повторное прослушивание грустной музыки и песен.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1800" smtClean="0">
                <a:latin typeface="Times New Roman" pitchFamily="18" charset="0"/>
              </a:rPr>
              <a:t>     Нехватка жизненной активности.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1800" smtClean="0">
                <a:latin typeface="Times New Roman" pitchFamily="18" charset="0"/>
              </a:rPr>
              <a:t>     Изменение суточного ритма (бодрствование ночью и сон днем).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1800" smtClean="0">
                <a:latin typeface="Times New Roman" pitchFamily="18" charset="0"/>
              </a:rPr>
              <a:t>     Повышение или потеря аппетита.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1800" smtClean="0">
                <a:latin typeface="Times New Roman" pitchFamily="18" charset="0"/>
              </a:rPr>
              <a:t>     Вялость и апатия.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1800" smtClean="0">
                <a:latin typeface="Times New Roman" pitchFamily="18" charset="0"/>
              </a:rPr>
              <a:t>     Неспособность сконцентрироваться и принимать решения, смятение.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1800" smtClean="0">
                <a:latin typeface="Times New Roman" pitchFamily="18" charset="0"/>
              </a:rPr>
              <a:t>     Уход от обычной социальной активности, замкнутость.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1800" smtClean="0">
                <a:latin typeface="Times New Roman" pitchFamily="18" charset="0"/>
              </a:rPr>
              <a:t>     Приведение в порядок своих дел.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1800" smtClean="0">
                <a:latin typeface="Times New Roman" pitchFamily="18" charset="0"/>
              </a:rPr>
              <a:t>     Отказ от личных вещей.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1800" smtClean="0">
                <a:latin typeface="Times New Roman" pitchFamily="18" charset="0"/>
              </a:rPr>
              <a:t>     Стремление к рискованным действиям, например, безрассудное хождение по карнизам.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1800" smtClean="0">
                <a:latin typeface="Times New Roman" pitchFamily="18" charset="0"/>
              </a:rPr>
              <a:t>     Суицидальные попытки в прошлом.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1800" smtClean="0">
                <a:latin typeface="Times New Roman" pitchFamily="18" charset="0"/>
              </a:rPr>
              <a:t>     Чувство вины, упрек в свой адрес, ощущение бесполезности и низкая самооценка.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1800" smtClean="0">
                <a:latin typeface="Times New Roman" pitchFamily="18" charset="0"/>
              </a:rPr>
              <a:t>     Потеря интереса к увлечениям, спорту или школе.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1800" smtClean="0">
                <a:latin typeface="Times New Roman" pitchFamily="18" charset="0"/>
              </a:rPr>
              <a:t>     Не соблюдение правил личной гигиены и ухода за внешностью.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1800" smtClean="0">
                <a:latin typeface="Times New Roman" pitchFamily="18" charset="0"/>
              </a:rPr>
              <a:t>     Скудные планы на будущее.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1800" smtClean="0">
                <a:latin typeface="Times New Roman" pitchFamily="18" charset="0"/>
              </a:rPr>
              <a:t>     Стремление к тому, чтобы их оставили в покое, что вызывает раздражение со стороны других людей.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8509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b="1" i="1" smtClean="0">
                <a:solidFill>
                  <a:srgbClr val="660066"/>
                </a:solidFill>
                <a:latin typeface="Times New Roman" pitchFamily="18" charset="0"/>
              </a:rPr>
              <a:t>ЧТО МОЖЕТ УДЕРЖАТЬ</a:t>
            </a:r>
            <a:r>
              <a:rPr lang="ru-RU" sz="4000" i="1" smtClean="0">
                <a:solidFill>
                  <a:srgbClr val="660066"/>
                </a:solidFill>
                <a:latin typeface="Times New Roman" pitchFamily="18" charset="0"/>
              </a:rPr>
              <a:t/>
            </a:r>
            <a:br>
              <a:rPr lang="ru-RU" sz="4000" i="1" smtClean="0">
                <a:solidFill>
                  <a:srgbClr val="660066"/>
                </a:solidFill>
                <a:latin typeface="Times New Roman" pitchFamily="18" charset="0"/>
              </a:rPr>
            </a:br>
            <a:endParaRPr lang="ru-RU" sz="4000" i="1" smtClean="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2400" smtClean="0"/>
              <a:t>Установите заботливые взаимоотношения с ребенком</a:t>
            </a:r>
          </a:p>
          <a:p>
            <a:pPr eaLnBrk="1" hangingPunct="1">
              <a:lnSpc>
                <a:spcPct val="9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2400" smtClean="0"/>
              <a:t>Будьте внимательным слушателем</a:t>
            </a:r>
          </a:p>
          <a:p>
            <a:pPr eaLnBrk="1" hangingPunct="1">
              <a:lnSpc>
                <a:spcPct val="9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2400" smtClean="0"/>
              <a:t>Будьте искренними в общении, спокойно и доходчиво спрашивайте о тревожащей ситуации</a:t>
            </a:r>
          </a:p>
          <a:p>
            <a:pPr eaLnBrk="1" hangingPunct="1">
              <a:lnSpc>
                <a:spcPct val="9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2400" smtClean="0"/>
              <a:t>Помогите определить источник психического дискомфорта</a:t>
            </a:r>
          </a:p>
          <a:p>
            <a:pPr eaLnBrk="1" hangingPunct="1">
              <a:lnSpc>
                <a:spcPct val="9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2400" smtClean="0"/>
              <a:t>Вселяйте надежду, что все проблемы можно решить конструктивно</a:t>
            </a:r>
          </a:p>
          <a:p>
            <a:pPr eaLnBrk="1" hangingPunct="1">
              <a:lnSpc>
                <a:spcPct val="9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2400" smtClean="0"/>
              <a:t>Помогите ребенку осознать его личностные ресурсы</a:t>
            </a:r>
          </a:p>
          <a:p>
            <a:pPr eaLnBrk="1" hangingPunct="1">
              <a:lnSpc>
                <a:spcPct val="9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2400" smtClean="0"/>
              <a:t>Окажите поддержку в успешной реализации ребенка в настоящем и помогите</a:t>
            </a:r>
          </a:p>
          <a:p>
            <a:pPr eaLnBrk="1" hangingPunct="1">
              <a:lnSpc>
                <a:spcPct val="9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2400" smtClean="0"/>
              <a:t>определить перспективу на будущее.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8509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600" b="1" smtClean="0">
                <a:solidFill>
                  <a:srgbClr val="660066"/>
                </a:solidFill>
                <a:latin typeface="Times New Roman" pitchFamily="18" charset="0"/>
              </a:rPr>
              <a:t>Рекомендации родителям:</a:t>
            </a:r>
            <a:br>
              <a:rPr lang="ru-RU" sz="3600" b="1" smtClean="0">
                <a:solidFill>
                  <a:srgbClr val="660066"/>
                </a:solidFill>
                <a:latin typeface="Times New Roman" pitchFamily="18" charset="0"/>
              </a:rPr>
            </a:br>
            <a:endParaRPr lang="ru-RU" sz="3600" b="1" smtClean="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334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600" b="1" smtClean="0"/>
              <a:t> </a:t>
            </a:r>
            <a:endParaRPr lang="ru-RU" sz="1600" smtClean="0"/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2400" smtClean="0">
                <a:latin typeface="Times New Roman" pitchFamily="18" charset="0"/>
              </a:rPr>
              <a:t>Несмотря ни на что, сохраняйте положительное представление о своём ребёнке.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2400" smtClean="0">
                <a:latin typeface="Times New Roman" pitchFamily="18" charset="0"/>
              </a:rPr>
              <a:t>Организуйте свой быт так, чтобы никто в семье ни чувствовал себя «жертвой», отказываясь от своей личной жизни.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2400" smtClean="0">
                <a:latin typeface="Times New Roman" pitchFamily="18" charset="0"/>
              </a:rPr>
              <a:t>Не ограждайте ребёнка от обязанностей и проблем. Решайте все проблемы вместе с ним.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2400" smtClean="0">
                <a:latin typeface="Times New Roman" pitchFamily="18" charset="0"/>
              </a:rPr>
              <a:t>Не ограничивайте ребёнка в общении со сверстниками.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2400" smtClean="0">
                <a:latin typeface="Times New Roman" pitchFamily="18" charset="0"/>
              </a:rPr>
              <a:t>Чаще разговаривайте с ребёнком. Помните, что ни телевизор, ни компьютер не заменят ему вас.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2400" smtClean="0">
                <a:latin typeface="Times New Roman" pitchFamily="18" charset="0"/>
              </a:rPr>
              <a:t>Помните, что когда-нибудь ребёнок повзрослеет и ему придётся жить самостоятельно. Готовьте его к будущей жизни, говорите о ней.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2400" smtClean="0">
                <a:latin typeface="Times New Roman" pitchFamily="18" charset="0"/>
              </a:rPr>
              <a:t>Следите за своей внешностью и поведением. Ребёнок должен гордиться вами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6388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ru-RU" sz="7200" b="1" i="1" smtClean="0">
                <a:solidFill>
                  <a:srgbClr val="660066"/>
                </a:solidFill>
                <a:effectLst/>
                <a:latin typeface="Times New Roman" pitchFamily="18" charset="0"/>
              </a:rPr>
              <a:t>Спасибо за внимание.</a:t>
            </a:r>
          </a:p>
          <a:p>
            <a:pPr algn="ctr" eaLnBrk="1" hangingPunct="1">
              <a:buFontTx/>
              <a:buNone/>
              <a:defRPr/>
            </a:pPr>
            <a:r>
              <a:rPr lang="ru-RU" sz="7200" b="1" i="1" smtClean="0">
                <a:solidFill>
                  <a:srgbClr val="660066"/>
                </a:solidFill>
                <a:effectLst/>
                <a:latin typeface="Times New Roman" pitchFamily="18" charset="0"/>
              </a:rPr>
              <a:t> Больших Вам успехов !</a:t>
            </a:r>
          </a:p>
          <a:p>
            <a:pPr algn="ctr" eaLnBrk="1" hangingPunct="1">
              <a:defRPr/>
            </a:pPr>
            <a:endParaRPr lang="ru-RU" sz="7200" smtClean="0">
              <a:solidFill>
                <a:srgbClr val="6600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912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sz="2400" b="1" i="1" smtClean="0">
                <a:effectLst/>
              </a:rPr>
              <a:t>Почти каждый, кто всерьез думает о самоубийстве, так или иначе дает понять окружающим о своем намерении. Самоубийства не возникает внезапно, импульсивно, непредсказуемо или неизбежно. Они являются последней каплей в чаше постепенно ухудшающейся адаптации. Среди тех, кто намеревается совершить суицид, от 70% до 75% тем или иным образом раскрывает свои стремления. Иногда это будут едва уловимые намеки; часто же угрозы являются легко узнаваемыми. Очень важно, что ¾ тех, кто совершает самоубийства, до этого, по какому-либо поводу, в течении ближайших месяцев, посещают врачей, общаются с любимыми друзьями, психологом. Они ищут возможности высказаться и быть выслушанными. 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7150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ru-RU" b="1" i="1" u="sng" smtClean="0"/>
              <a:t>Суицидальное поведение </a:t>
            </a:r>
            <a:r>
              <a:rPr lang="ru-RU" b="1" i="1" smtClean="0"/>
              <a:t>– это проявление суицидальной активности – мысли, намерения, высказывания, угрозы, попытки, покушения.</a:t>
            </a:r>
          </a:p>
        </p:txBody>
      </p:sp>
      <p:pic>
        <p:nvPicPr>
          <p:cNvPr id="5123" name="Picture 4" descr="i?id=409984320-16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05538" y="2590800"/>
            <a:ext cx="2938462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5" descr="addic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438400"/>
            <a:ext cx="31242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6" descr="suicide_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4038600"/>
            <a:ext cx="3429000" cy="257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457200"/>
            <a:ext cx="8153400" cy="28194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b="1" i="1" smtClean="0">
                <a:effectLst/>
              </a:rPr>
              <a:t>     Суицид </a:t>
            </a:r>
            <a:r>
              <a:rPr lang="ru-RU" i="1" smtClean="0">
                <a:effectLst/>
              </a:rPr>
              <a:t>–осознанный акт устранения из жизни под воздействием острых психотравмирующих ситуаций, при котором собственная жизнь теряет для человека смысл.</a:t>
            </a:r>
          </a:p>
          <a:p>
            <a:pPr eaLnBrk="1" hangingPunct="1">
              <a:defRPr/>
            </a:pPr>
            <a:endParaRPr lang="ru-RU" smtClean="0"/>
          </a:p>
        </p:txBody>
      </p:sp>
      <p:pic>
        <p:nvPicPr>
          <p:cNvPr id="51206" name="Picture 6" descr="13-web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400800" y="2590800"/>
            <a:ext cx="2120900" cy="31702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715000"/>
          </a:xfrm>
        </p:spPr>
        <p:txBody>
          <a:bodyPr/>
          <a:lstStyle/>
          <a:p>
            <a:pPr eaLnBrk="1" hangingPunct="1"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2800" smtClean="0"/>
              <a:t>Одной из важнейших причин самоубийств у подростков считается отсутствие уверенности.</a:t>
            </a:r>
          </a:p>
          <a:p>
            <a:pPr eaLnBrk="1" hangingPunct="1"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2800" smtClean="0"/>
              <a:t>     Спусковым крючком для подросткового суицида часто становится подобный поступок молодёжного кумира, героя книг или фильмов, близких друзей или любимых.</a:t>
            </a:r>
          </a:p>
          <a:p>
            <a:pPr eaLnBrk="1" hangingPunct="1"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2800" smtClean="0"/>
              <a:t>    Подростки часто рассматривают суицидальные попытки как своеобразную, но подконтрольную взрослым игру, оставаясь в глубине души уверенными, что те не разрешат им довести суицид до конца.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3200" b="1" smtClean="0">
                <a:solidFill>
                  <a:srgbClr val="660066"/>
                </a:solidFill>
                <a:latin typeface="Times New Roman" pitchFamily="18" charset="0"/>
              </a:rPr>
              <a:t>Группа риска подростков, склонных к суициду:</a:t>
            </a:r>
            <a:r>
              <a:rPr lang="ru-RU" sz="3200" smtClean="0">
                <a:solidFill>
                  <a:srgbClr val="660066"/>
                </a:solidFill>
                <a:latin typeface="Times New Roman" pitchFamily="18" charset="0"/>
              </a:rPr>
              <a:t/>
            </a:r>
            <a:br>
              <a:rPr lang="ru-RU" sz="3200" smtClean="0">
                <a:solidFill>
                  <a:srgbClr val="660066"/>
                </a:solidFill>
                <a:latin typeface="Times New Roman" pitchFamily="18" charset="0"/>
              </a:rPr>
            </a:br>
            <a:endParaRPr lang="ru-RU" sz="3200" smtClean="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2400" smtClean="0">
                <a:latin typeface="Times New Roman" pitchFamily="18" charset="0"/>
              </a:rPr>
              <a:t>    Отличники, т. к. к ним все предъявляют повышенные требования. К тому же эти дети редко бывают приняты в социальной группе сверстников, что также может привести к суицидальному исходу.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2000" smtClean="0">
                <a:latin typeface="Times New Roman" pitchFamily="18" charset="0"/>
              </a:rPr>
              <a:t>    </a:t>
            </a:r>
            <a:r>
              <a:rPr lang="ru-RU" sz="2400" smtClean="0">
                <a:latin typeface="Times New Roman" pitchFamily="18" charset="0"/>
              </a:rPr>
              <a:t>Дети, которые резко снижают успехи в учебной деятельности, естественно вызывая тем самым недоумение и возмущение родителей и учителей.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2400" smtClean="0">
                <a:latin typeface="Times New Roman" pitchFamily="18" charset="0"/>
              </a:rPr>
              <a:t>   Дети, к которым окружающие предъявляют завышенные требования, а они в силу субъективных причин не могут их выполнить.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ru-RU" sz="2000" smtClean="0">
                <a:latin typeface="Times New Roman" pitchFamily="18" charset="0"/>
              </a:rPr>
              <a:t>     </a:t>
            </a:r>
            <a:r>
              <a:rPr lang="ru-RU" sz="2400" smtClean="0">
                <a:latin typeface="Times New Roman" pitchFamily="18" charset="0"/>
              </a:rPr>
              <a:t>Дети с повышенной тревожностью и склонностью к депрессиям (в основном это дети с родовыми травмами, правополушарные и те, у которых в роду или ближайшем окружении были случаи или попытки самоубийства), особенно в пубертате (периоде полового созревания).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271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mtClean="0">
                <a:solidFill>
                  <a:srgbClr val="660066"/>
                </a:solidFill>
              </a:rPr>
              <a:t>С</a:t>
            </a:r>
            <a:r>
              <a:rPr lang="en-US" smtClean="0">
                <a:solidFill>
                  <a:srgbClr val="660066"/>
                </a:solidFill>
              </a:rPr>
              <a:t>татистика</a:t>
            </a:r>
            <a:endParaRPr lang="ru-RU" smtClean="0">
              <a:solidFill>
                <a:srgbClr val="660066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458200" cy="5029200"/>
          </a:xfrm>
        </p:spPr>
        <p:txBody>
          <a:bodyPr/>
          <a:lstStyle/>
          <a:p>
            <a:pPr eaLnBrk="1" hangingPunct="1">
              <a:lnSpc>
                <a:spcPct val="95000"/>
              </a:lnSpc>
              <a:buClr>
                <a:srgbClr val="660066"/>
              </a:buClr>
              <a:buSzPct val="75000"/>
              <a:buFont typeface="Wingdings" pitchFamily="2" charset="2"/>
              <a:buChar char="Ø"/>
              <a:defRPr/>
            </a:pPr>
            <a:endParaRPr lang="ru-RU" sz="2200" smtClean="0">
              <a:latin typeface="Times New Roman" pitchFamily="18" charset="0"/>
            </a:endParaRPr>
          </a:p>
          <a:p>
            <a:pPr eaLnBrk="1" hangingPunct="1">
              <a:lnSpc>
                <a:spcPct val="95000"/>
              </a:lnSpc>
              <a:buClr>
                <a:srgbClr val="660066"/>
              </a:buClr>
              <a:buSzPct val="75000"/>
              <a:buFont typeface="Wingdings" pitchFamily="2" charset="2"/>
              <a:buChar char="Ø"/>
              <a:defRPr/>
            </a:pPr>
            <a:r>
              <a:rPr lang="en-US" sz="2200" smtClean="0">
                <a:latin typeface="Times New Roman" pitchFamily="18" charset="0"/>
              </a:rPr>
              <a:t>По количеству самоубийств   Россия занимает в мире -   2 место.</a:t>
            </a:r>
          </a:p>
          <a:p>
            <a:pPr eaLnBrk="1" hangingPunct="1">
              <a:lnSpc>
                <a:spcPct val="95000"/>
              </a:lnSpc>
              <a:buClr>
                <a:srgbClr val="660066"/>
              </a:buClr>
              <a:buSzPct val="75000"/>
              <a:buFont typeface="Wingdings" pitchFamily="2" charset="2"/>
              <a:buChar char="Ø"/>
              <a:defRPr/>
            </a:pPr>
            <a:r>
              <a:rPr lang="en-US" sz="2200" smtClean="0">
                <a:latin typeface="Times New Roman" pitchFamily="18" charset="0"/>
              </a:rPr>
              <a:t> По количеству самоубийств  среди детей и подростков – 1 место.  </a:t>
            </a:r>
          </a:p>
          <a:p>
            <a:pPr eaLnBrk="1" hangingPunct="1">
              <a:lnSpc>
                <a:spcPct val="95000"/>
              </a:lnSpc>
              <a:buClr>
                <a:srgbClr val="660066"/>
              </a:buClr>
              <a:buSzPct val="75000"/>
              <a:buFont typeface="Wingdings" pitchFamily="2" charset="2"/>
              <a:buChar char="Ø"/>
              <a:defRPr/>
            </a:pPr>
            <a:r>
              <a:rPr lang="en-US" sz="2200" smtClean="0">
                <a:latin typeface="Times New Roman" pitchFamily="18" charset="0"/>
              </a:rPr>
              <a:t>Ежегодно  более  1,5 тыс. самоубийств совершаются несовершеннолетними.</a:t>
            </a:r>
          </a:p>
          <a:p>
            <a:pPr eaLnBrk="1" hangingPunct="1">
              <a:lnSpc>
                <a:spcPct val="95000"/>
              </a:lnSpc>
              <a:buClr>
                <a:srgbClr val="660066"/>
              </a:buClr>
              <a:buSzPct val="75000"/>
              <a:buFont typeface="Wingdings" pitchFamily="2" charset="2"/>
              <a:buChar char="Ø"/>
              <a:defRPr/>
            </a:pPr>
            <a:r>
              <a:rPr lang="en-US" sz="2200" smtClean="0">
                <a:latin typeface="Times New Roman" pitchFamily="18" charset="0"/>
              </a:rPr>
              <a:t>На 100 тыс. детского населения - 19,8 случаев суицидов.</a:t>
            </a:r>
          </a:p>
          <a:p>
            <a:pPr eaLnBrk="1" hangingPunct="1">
              <a:lnSpc>
                <a:spcPct val="95000"/>
              </a:lnSpc>
              <a:buClr>
                <a:srgbClr val="660066"/>
              </a:buClr>
              <a:buSzPct val="75000"/>
              <a:buFont typeface="Wingdings" pitchFamily="2" charset="2"/>
              <a:buChar char="Ø"/>
              <a:defRPr/>
            </a:pPr>
            <a:r>
              <a:rPr lang="en-US" sz="2200" smtClean="0">
                <a:latin typeface="Times New Roman" pitchFamily="18" charset="0"/>
              </a:rPr>
              <a:t>В последние годы частота самоубийств среди 10-14-летних детей - от 3 до 4 случаев на 100 тысяч.</a:t>
            </a:r>
          </a:p>
          <a:p>
            <a:pPr eaLnBrk="1" hangingPunct="1">
              <a:lnSpc>
                <a:spcPct val="95000"/>
              </a:lnSpc>
              <a:buClr>
                <a:srgbClr val="660066"/>
              </a:buClr>
              <a:buSzPct val="75000"/>
              <a:buFont typeface="Wingdings" pitchFamily="2" charset="2"/>
              <a:buChar char="Ø"/>
              <a:defRPr/>
            </a:pPr>
            <a:r>
              <a:rPr lang="en-US" sz="2200" smtClean="0">
                <a:latin typeface="Times New Roman" pitchFamily="18" charset="0"/>
              </a:rPr>
              <a:t>Среди подростков 15-19 лет - 19-20 случаев.</a:t>
            </a:r>
          </a:p>
          <a:p>
            <a:pPr eaLnBrk="1" hangingPunct="1">
              <a:lnSpc>
                <a:spcPct val="95000"/>
              </a:lnSpc>
              <a:buClr>
                <a:srgbClr val="660066"/>
              </a:buClr>
              <a:buSzPct val="75000"/>
              <a:buFont typeface="Wingdings" pitchFamily="2" charset="2"/>
              <a:buChar char="Ø"/>
              <a:defRPr/>
            </a:pPr>
            <a:r>
              <a:rPr lang="en-US" sz="2200" smtClean="0">
                <a:latin typeface="Times New Roman" pitchFamily="18" charset="0"/>
              </a:rPr>
              <a:t>Это превышает  средний мировой показатель по этой возрастной категории населения в 2,7 раза.     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None/>
              <a:defRPr/>
            </a:pPr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6223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000" b="1" smtClean="0">
                <a:solidFill>
                  <a:srgbClr val="660066"/>
                </a:solidFill>
                <a:latin typeface="Times New Roman" pitchFamily="18" charset="0"/>
              </a:rPr>
              <a:t>Виды суицида:</a:t>
            </a:r>
            <a:endParaRPr lang="ru-RU" sz="4000" b="1" smtClean="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57800"/>
          </a:xfrm>
        </p:spPr>
        <p:txBody>
          <a:bodyPr/>
          <a:lstStyle/>
          <a:p>
            <a:pPr eaLnBrk="1" hangingPunct="1"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en-US" sz="3600" smtClean="0">
                <a:latin typeface="Times New Roman" pitchFamily="18" charset="0"/>
              </a:rPr>
              <a:t>Истинный.</a:t>
            </a:r>
          </a:p>
          <a:p>
            <a:pPr eaLnBrk="1" hangingPunct="1"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en-US" sz="3600" smtClean="0">
                <a:latin typeface="Times New Roman" pitchFamily="18" charset="0"/>
              </a:rPr>
              <a:t> Демонстративный суицид (попугать).</a:t>
            </a:r>
          </a:p>
          <a:p>
            <a:pPr eaLnBrk="1" hangingPunct="1">
              <a:buClr>
                <a:srgbClr val="660066"/>
              </a:buClr>
              <a:buFont typeface="Wingdings" pitchFamily="2" charset="2"/>
              <a:buChar char="ü"/>
              <a:defRPr/>
            </a:pPr>
            <a:r>
              <a:rPr lang="en-US" sz="3600" smtClean="0">
                <a:latin typeface="Times New Roman" pitchFamily="18" charset="0"/>
              </a:rPr>
              <a:t> Скрытый суицид (суицидально обусловленное поведение – занятия экстремальным спортом, рисковая езда на автомобиле, алкогольная или наркотическая зависимость</a:t>
            </a:r>
            <a:endParaRPr lang="ru-RU" sz="36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271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600" i="1" smtClean="0">
                <a:solidFill>
                  <a:srgbClr val="660066"/>
                </a:solidFill>
                <a:latin typeface="Times New Roman" pitchFamily="18" charset="0"/>
              </a:rPr>
              <a:t>Мотивы суицидального поведения детей и подростков:</a:t>
            </a:r>
            <a:endParaRPr lang="ru-RU" sz="3600" i="1" smtClean="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None/>
              <a:defRPr/>
            </a:pPr>
            <a:r>
              <a:rPr lang="en-US" sz="2000" smtClean="0">
                <a:latin typeface="Times New Roman" pitchFamily="18" charset="0"/>
              </a:rPr>
              <a:t>1.Переживание обиды,одиночества, отчужденности и непонимания.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None/>
              <a:defRPr/>
            </a:pPr>
            <a:r>
              <a:rPr lang="en-US" sz="2000" smtClean="0">
                <a:latin typeface="Times New Roman" pitchFamily="18" charset="0"/>
              </a:rPr>
              <a:t>2. Действительная или мнимая утрата любви родителей.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None/>
              <a:defRPr/>
            </a:pPr>
            <a:r>
              <a:rPr lang="en-US" sz="2000" smtClean="0">
                <a:latin typeface="Times New Roman" pitchFamily="18" charset="0"/>
              </a:rPr>
              <a:t>3. Переживания, связанные со смертью, разводом или уходом родителей из семьи.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None/>
              <a:defRPr/>
            </a:pPr>
            <a:r>
              <a:rPr lang="en-US" sz="2000" smtClean="0">
                <a:latin typeface="Times New Roman" pitchFamily="18" charset="0"/>
              </a:rPr>
              <a:t>4. Чувство вины, стыда, оскорбленного самолюбия.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None/>
              <a:defRPr/>
            </a:pPr>
            <a:r>
              <a:rPr lang="en-US" sz="2000" smtClean="0">
                <a:latin typeface="Times New Roman" pitchFamily="18" charset="0"/>
              </a:rPr>
              <a:t>5. Боязнь позора, насмешек или унижения.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None/>
              <a:defRPr/>
            </a:pPr>
            <a:r>
              <a:rPr lang="en-US" sz="2000" smtClean="0">
                <a:latin typeface="Times New Roman" pitchFamily="18" charset="0"/>
              </a:rPr>
              <a:t>6. Страх наказания.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None/>
              <a:defRPr/>
            </a:pPr>
            <a:r>
              <a:rPr lang="en-US" sz="2000" smtClean="0">
                <a:latin typeface="Times New Roman" pitchFamily="18" charset="0"/>
              </a:rPr>
              <a:t>7. Любовные неудачи, беременность.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None/>
              <a:defRPr/>
            </a:pPr>
            <a:r>
              <a:rPr lang="en-US" sz="2000" smtClean="0">
                <a:latin typeface="Times New Roman" pitchFamily="18" charset="0"/>
              </a:rPr>
              <a:t>8. Чувство мести, злобы, протеста.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None/>
              <a:defRPr/>
            </a:pPr>
            <a:r>
              <a:rPr lang="en-US" sz="2000" smtClean="0">
                <a:latin typeface="Times New Roman" pitchFamily="18" charset="0"/>
              </a:rPr>
              <a:t>9. Желание привлечь к себе внимание.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None/>
              <a:defRPr/>
            </a:pPr>
            <a:r>
              <a:rPr lang="en-US" sz="2000" smtClean="0">
                <a:latin typeface="Times New Roman" pitchFamily="18" charset="0"/>
              </a:rPr>
              <a:t>10. Чувство безнадежности.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None/>
              <a:defRPr/>
            </a:pPr>
            <a:r>
              <a:rPr lang="en-US" sz="2000" smtClean="0">
                <a:latin typeface="Times New Roman" pitchFamily="18" charset="0"/>
              </a:rPr>
              <a:t>11. Множественные проблемы, </a:t>
            </a:r>
            <a:endParaRPr lang="ru-RU" sz="20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None/>
              <a:defRPr/>
            </a:pPr>
            <a:r>
              <a:rPr lang="en-US" sz="2000" smtClean="0">
                <a:latin typeface="Times New Roman" pitchFamily="18" charset="0"/>
              </a:rPr>
              <a:t>все глобальные и неразрешимые.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None/>
              <a:defRPr/>
            </a:pPr>
            <a:r>
              <a:rPr lang="en-US" sz="2000" smtClean="0">
                <a:latin typeface="Times New Roman" pitchFamily="18" charset="0"/>
              </a:rPr>
              <a:t>12. Желание наказать обидчика.</a:t>
            </a:r>
          </a:p>
          <a:p>
            <a:pPr eaLnBrk="1" hangingPunct="1">
              <a:lnSpc>
                <a:spcPct val="80000"/>
              </a:lnSpc>
              <a:buClr>
                <a:srgbClr val="660066"/>
              </a:buClr>
              <a:buFont typeface="Wingdings" pitchFamily="2" charset="2"/>
              <a:buNone/>
              <a:defRPr/>
            </a:pPr>
            <a:r>
              <a:rPr lang="en-US" sz="2000" smtClean="0">
                <a:latin typeface="Times New Roman" pitchFamily="18" charset="0"/>
              </a:rPr>
              <a:t>13. Депрессивные состояния.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sz="2000" smtClean="0">
              <a:latin typeface="Times New Roman" pitchFamily="18" charset="0"/>
            </a:endParaRPr>
          </a:p>
        </p:txBody>
      </p:sp>
      <p:pic>
        <p:nvPicPr>
          <p:cNvPr id="11268" name="Picture 4" descr="i?id=167305998-05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3276600"/>
            <a:ext cx="3581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</TotalTime>
  <Words>552</Words>
  <Application>Microsoft Office PowerPoint</Application>
  <PresentationFormat>Экран (4:3)</PresentationFormat>
  <Paragraphs>103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Океан</vt:lpstr>
      <vt:lpstr>Слайд 1</vt:lpstr>
      <vt:lpstr>Слайд 2</vt:lpstr>
      <vt:lpstr>Слайд 3</vt:lpstr>
      <vt:lpstr>Слайд 4</vt:lpstr>
      <vt:lpstr>Слайд 5</vt:lpstr>
      <vt:lpstr>Группа риска подростков, склонных к суициду: </vt:lpstr>
      <vt:lpstr>Статистика</vt:lpstr>
      <vt:lpstr>Виды суицида:</vt:lpstr>
      <vt:lpstr>Мотивы суицидального поведения детей и подростков:</vt:lpstr>
      <vt:lpstr>Причины суицидального поведения детей и подростков</vt:lpstr>
      <vt:lpstr>Характерные черты суицидальных личностей:</vt:lpstr>
      <vt:lpstr>Вербальные (речевые) ключи: </vt:lpstr>
      <vt:lpstr>Поведенческие ключи: </vt:lpstr>
      <vt:lpstr>ЧТО МОЖЕТ УДЕРЖАТЬ </vt:lpstr>
      <vt:lpstr>Рекомендации родителям: 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пользователь</dc:creator>
  <cp:lastModifiedBy>Пользователь</cp:lastModifiedBy>
  <cp:revision>13</cp:revision>
  <cp:lastPrinted>1601-01-01T00:00:00Z</cp:lastPrinted>
  <dcterms:created xsi:type="dcterms:W3CDTF">1601-01-01T00:00:00Z</dcterms:created>
  <dcterms:modified xsi:type="dcterms:W3CDTF">2025-01-09T15:21:13Z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